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3"/>
  </p:notesMasterIdLst>
  <p:sldIdLst>
    <p:sldId id="283" r:id="rId2"/>
    <p:sldId id="284" r:id="rId3"/>
    <p:sldId id="285" r:id="rId4"/>
    <p:sldId id="333" r:id="rId5"/>
    <p:sldId id="286" r:id="rId6"/>
    <p:sldId id="287" r:id="rId7"/>
    <p:sldId id="321" r:id="rId8"/>
    <p:sldId id="288" r:id="rId9"/>
    <p:sldId id="322" r:id="rId10"/>
    <p:sldId id="323" r:id="rId11"/>
    <p:sldId id="291" r:id="rId12"/>
    <p:sldId id="292" r:id="rId13"/>
    <p:sldId id="324" r:id="rId14"/>
    <p:sldId id="293" r:id="rId15"/>
    <p:sldId id="294" r:id="rId16"/>
    <p:sldId id="295" r:id="rId17"/>
    <p:sldId id="325" r:id="rId18"/>
    <p:sldId id="296" r:id="rId19"/>
    <p:sldId id="334" r:id="rId20"/>
    <p:sldId id="297" r:id="rId21"/>
    <p:sldId id="298" r:id="rId22"/>
    <p:sldId id="326" r:id="rId23"/>
    <p:sldId id="299" r:id="rId24"/>
    <p:sldId id="300" r:id="rId25"/>
    <p:sldId id="301" r:id="rId26"/>
    <p:sldId id="328" r:id="rId27"/>
    <p:sldId id="329" r:id="rId28"/>
    <p:sldId id="335" r:id="rId29"/>
    <p:sldId id="331" r:id="rId30"/>
    <p:sldId id="307" r:id="rId31"/>
    <p:sldId id="302" r:id="rId32"/>
    <p:sldId id="337" r:id="rId33"/>
    <p:sldId id="308" r:id="rId34"/>
    <p:sldId id="338" r:id="rId35"/>
    <p:sldId id="309" r:id="rId36"/>
    <p:sldId id="339" r:id="rId37"/>
    <p:sldId id="340" r:id="rId38"/>
    <p:sldId id="310" r:id="rId39"/>
    <p:sldId id="313" r:id="rId40"/>
    <p:sldId id="336" r:id="rId41"/>
    <p:sldId id="312" r:id="rId42"/>
    <p:sldId id="346" r:id="rId43"/>
    <p:sldId id="314" r:id="rId44"/>
    <p:sldId id="341" r:id="rId45"/>
    <p:sldId id="342" r:id="rId46"/>
    <p:sldId id="343" r:id="rId47"/>
    <p:sldId id="344" r:id="rId48"/>
    <p:sldId id="345" r:id="rId49"/>
    <p:sldId id="319" r:id="rId50"/>
    <p:sldId id="347" r:id="rId51"/>
    <p:sldId id="320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Frutiger LT Com 45 Light" panose="020B0303030504090204" charset="0"/>
      <p:regular r:id="rId59"/>
      <p:bold r:id="rId60"/>
      <p:italic r:id="rId61"/>
      <p:boldItalic r:id="rId62"/>
    </p:embeddedFont>
    <p:embeddedFont>
      <p:font typeface="Lucida Console" panose="020B0609040504020204" pitchFamily="49" charset="0"/>
      <p:regular r:id="rId63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333"/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295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00"/>
            <p14:sldId id="301"/>
            <p14:sldId id="328"/>
            <p14:sldId id="329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38"/>
            <p14:sldId id="309"/>
            <p14:sldId id="339"/>
            <p14:sldId id="340"/>
            <p14:sldId id="310"/>
            <p14:sldId id="313"/>
          </p14:sldIdLst>
        </p14:section>
        <p14:section name="Vegetation Analysis" id="{CC3222C1-2594-4637-8D5F-0D2D883EBC33}">
          <p14:sldIdLst>
            <p14:sldId id="336"/>
            <p14:sldId id="312"/>
            <p14:sldId id="346"/>
            <p14:sldId id="314"/>
            <p14:sldId id="341"/>
            <p14:sldId id="342"/>
            <p14:sldId id="343"/>
            <p14:sldId id="344"/>
            <p14:sldId id="345"/>
            <p14:sldId id="319"/>
            <p14:sldId id="347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D6003D"/>
    <a:srgbClr val="FF0049"/>
    <a:srgbClr val="00CC27"/>
    <a:srgbClr val="00FF32"/>
    <a:srgbClr val="110BFF"/>
    <a:srgbClr val="FFFFFF"/>
    <a:srgbClr val="1280EC"/>
    <a:srgbClr val="D10002"/>
    <a:srgbClr val="99F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954" autoAdjust="0"/>
  </p:normalViewPr>
  <p:slideViewPr>
    <p:cSldViewPr snapToObjects="1">
      <p:cViewPr>
        <p:scale>
          <a:sx n="100" d="100"/>
          <a:sy n="100" d="100"/>
        </p:scale>
        <p:origin x="2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jpe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7.png"/><Relationship Id="rId7" Type="http://schemas.openxmlformats.org/officeDocument/2006/relationships/image" Target="../media/image7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71988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contracting</a:t>
            </a:r>
            <a:r>
              <a:rPr lang="de-DE" dirty="0"/>
              <a:t> and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on ISBI </a:t>
            </a:r>
            <a:r>
              <a:rPr lang="de-DE" dirty="0" err="1"/>
              <a:t>Cell</a:t>
            </a:r>
            <a:r>
              <a:rPr lang="de-DE" dirty="0"/>
              <a:t> Tracking Challenge 2015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de-DE" b="1" dirty="0"/>
              <a:t>PhC-U373    </a:t>
            </a:r>
            <a:br>
              <a:rPr lang="de-DE" b="1" dirty="0"/>
            </a:br>
            <a:r>
              <a:rPr lang="de-DE" i="1" dirty="0"/>
              <a:t>92.03%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designed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components called </a:t>
            </a:r>
            <a:r>
              <a:rPr lang="en-US" i="1" dirty="0"/>
              <a:t>Dense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 – </a:t>
            </a:r>
            <a:r>
              <a:rPr lang="de-DE" dirty="0" err="1"/>
              <a:t>Dense</a:t>
            </a:r>
            <a:r>
              <a:rPr lang="de-DE" dirty="0"/>
              <a:t> Blocks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511968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connections to all subsequent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growth rate</a:t>
            </a:r>
            <a:r>
              <a:rPr lang="en-US" dirty="0"/>
              <a:t> determines new feature maps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transition layer</a:t>
            </a:r>
            <a:r>
              <a:rPr lang="en-US" dirty="0"/>
              <a:t> at the end for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optional: </a:t>
            </a:r>
            <a:r>
              <a:rPr lang="en-US" i="1" dirty="0"/>
              <a:t>compression</a:t>
            </a:r>
            <a:r>
              <a:rPr lang="en-US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306491"/>
            <a:ext cx="4875128" cy="34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640922" y="1947303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on </a:t>
            </a:r>
            <a:r>
              <a:rPr lang="de-DE" dirty="0" err="1"/>
              <a:t>CamVid</a:t>
            </a:r>
            <a:r>
              <a:rPr lang="de-DE" dirty="0"/>
              <a:t> Dataset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and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Postprocessing with Conditional Random Fields and Hierarchical Segmentation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658078" cy="42100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44C07F-A3A6-405B-9AE8-1670CD53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484" y="4383593"/>
            <a:ext cx="1293447" cy="13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on BSDS500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Preparations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aerial </a:t>
                </a:r>
                <a:r>
                  <a:rPr lang="de-DE" dirty="0" err="1"/>
                  <a:t>photograph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earth's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RGB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near-infrared</a:t>
                </a:r>
                <a:r>
                  <a:rPr lang="de-DE" dirty="0"/>
                  <a:t> light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dirty="0"/>
                  <a:t> in scale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  <a:blipFill>
                <a:blip r:embed="rId3"/>
                <a:stretch>
                  <a:fillRect l="-284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18077" y="3108469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Image Data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Inaccuracies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Labels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>
            <a:off x="6816080" y="275516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501602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parcels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roads</a:t>
            </a:r>
            <a:r>
              <a:rPr lang="de-DE" dirty="0"/>
              <a:t> and </a:t>
            </a:r>
            <a:r>
              <a:rPr lang="de-DE" dirty="0" err="1"/>
              <a:t>railways</a:t>
            </a:r>
            <a:r>
              <a:rPr lang="de-DE" dirty="0"/>
              <a:t> </a:t>
            </a:r>
            <a:r>
              <a:rPr lang="de-DE" dirty="0" err="1"/>
              <a:t>submerged</a:t>
            </a:r>
            <a:r>
              <a:rPr lang="de-DE" dirty="0"/>
              <a:t> in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riverbanks</a:t>
            </a:r>
            <a:r>
              <a:rPr lang="de-DE" dirty="0"/>
              <a:t> </a:t>
            </a:r>
            <a:r>
              <a:rPr lang="de-DE" dirty="0" err="1"/>
              <a:t>delineated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29594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forest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and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97%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 – </a:t>
            </a:r>
            <a:r>
              <a:rPr lang="de-DE" dirty="0" err="1"/>
              <a:t>Addressing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503856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large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dropped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Datasets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and Hardware </a:t>
            </a:r>
            <a:r>
              <a:rPr lang="de-DE" dirty="0" err="1"/>
              <a:t>Specifications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Mean </a:t>
            </a:r>
            <a:r>
              <a:rPr lang="de-DE" dirty="0" err="1"/>
              <a:t>IoU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06C49A3-8A82-4B5B-8823-09D046F3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2257362"/>
            <a:ext cx="846639" cy="846639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005FD6-3B33-43EA-894D-FE06F88FA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3582251"/>
            <a:ext cx="846639" cy="846639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B68DFE-F4A9-4567-ABEF-770E12D05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9" y="4895631"/>
            <a:ext cx="846639" cy="846639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31400396-BF60-4F7A-BB71-7852A99BD1DD}"/>
              </a:ext>
            </a:extLst>
          </p:cNvPr>
          <p:cNvGrpSpPr/>
          <p:nvPr/>
        </p:nvGrpSpPr>
        <p:grpSpPr>
          <a:xfrm>
            <a:off x="3145574" y="2257362"/>
            <a:ext cx="847396" cy="3484908"/>
            <a:chOff x="2923138" y="2257362"/>
            <a:chExt cx="847396" cy="348490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A75C320-9D70-4B4E-9126-69C4591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2257362"/>
              <a:ext cx="846639" cy="84663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7A72B5C-84E6-4237-8E08-68D8AA93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3582251"/>
              <a:ext cx="846639" cy="84663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073E17A-BCC5-411C-908E-9D34D352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95" y="4895631"/>
              <a:ext cx="846639" cy="846639"/>
            </a:xfrm>
            <a:prstGeom prst="rect">
              <a:avLst/>
            </a:prstGeom>
          </p:spPr>
        </p:pic>
      </p:grpSp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5FF36A-4E5D-4135-8EDC-7DE0EA2B2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2257362"/>
            <a:ext cx="846639" cy="846639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8AE3B0-5CEA-4D26-AE45-17FB45D3E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3582251"/>
            <a:ext cx="846639" cy="846639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5008F94-3D41-48FB-8EF6-E5C7469937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0" y="4895631"/>
            <a:ext cx="846639" cy="846639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985A45B-1C6C-46C3-B25D-8632C7D65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2152623"/>
            <a:ext cx="1056116" cy="1056116"/>
          </a:xfrm>
          <a:prstGeom prst="rect">
            <a:avLst/>
          </a:prstGeom>
        </p:spPr>
      </p:pic>
      <p:pic>
        <p:nvPicPr>
          <p:cNvPr id="45" name="Grafik 4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72F3125-4492-4177-AA4A-677A3CE437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3477512"/>
            <a:ext cx="1056116" cy="1056116"/>
          </a:xfrm>
          <a:prstGeom prst="rect">
            <a:avLst/>
          </a:prstGeom>
        </p:spPr>
      </p:pic>
      <p:pic>
        <p:nvPicPr>
          <p:cNvPr id="47" name="Grafik 4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A9BDFB4-CC1D-48A4-88DE-2DDACED82D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6" y="4790892"/>
            <a:ext cx="1056116" cy="1056116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8AD4FCD-62EE-4725-927E-DA7A100AAB75}"/>
              </a:ext>
            </a:extLst>
          </p:cNvPr>
          <p:cNvGrpSpPr/>
          <p:nvPr/>
        </p:nvGrpSpPr>
        <p:grpSpPr>
          <a:xfrm>
            <a:off x="1445934" y="2052248"/>
            <a:ext cx="1251660" cy="3890771"/>
            <a:chOff x="1022205" y="2052248"/>
            <a:chExt cx="1251660" cy="3890771"/>
          </a:xfrm>
        </p:grpSpPr>
        <p:pic>
          <p:nvPicPr>
            <p:cNvPr id="17" name="Grafik 16" descr="Ein Bild, das draußen, Transport enthält.&#10;&#10;Automatisch generierte Beschreibung">
              <a:extLst>
                <a:ext uri="{FF2B5EF4-FFF2-40B4-BE49-F238E27FC236}">
                  <a16:creationId xmlns:a16="http://schemas.microsoft.com/office/drawing/2014/main" id="{A23BEB51-C6E4-4C0E-8281-3E6FFEA7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2056612"/>
              <a:ext cx="1248138" cy="1248138"/>
            </a:xfrm>
            <a:prstGeom prst="rect">
              <a:avLst/>
            </a:prstGeom>
          </p:spPr>
        </p:pic>
        <p:pic>
          <p:nvPicPr>
            <p:cNvPr id="23" name="Grafik 22" descr="Ein Bild, das Text, draußen enthält.&#10;&#10;Automatisch generierte Beschreibung">
              <a:extLst>
                <a:ext uri="{FF2B5EF4-FFF2-40B4-BE49-F238E27FC236}">
                  <a16:creationId xmlns:a16="http://schemas.microsoft.com/office/drawing/2014/main" id="{E29AD7AD-C762-4E40-950F-0F292469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3381501"/>
              <a:ext cx="1248138" cy="1248138"/>
            </a:xfrm>
            <a:prstGeom prst="rect">
              <a:avLst/>
            </a:prstGeom>
          </p:spPr>
        </p:pic>
        <p:pic>
          <p:nvPicPr>
            <p:cNvPr id="35" name="Grafik 34" descr="Ein Bild, das draußen, Natur enthält.&#10;&#10;Automatisch generierte Beschreibung">
              <a:extLst>
                <a:ext uri="{FF2B5EF4-FFF2-40B4-BE49-F238E27FC236}">
                  <a16:creationId xmlns:a16="http://schemas.microsoft.com/office/drawing/2014/main" id="{0454BFEA-D41D-4CC7-87DE-5173CD7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4694881"/>
              <a:ext cx="1248138" cy="1248138"/>
            </a:xfrm>
            <a:prstGeom prst="rect">
              <a:avLst/>
            </a:prstGeom>
          </p:spPr>
        </p:pic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33893B8-52BF-4BAB-B694-977DE499987B}"/>
                </a:ext>
              </a:extLst>
            </p:cNvPr>
            <p:cNvSpPr/>
            <p:nvPr/>
          </p:nvSpPr>
          <p:spPr>
            <a:xfrm rot="5400000">
              <a:off x="-819371" y="3899441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D33E44-8AFD-4575-B1C0-F3CB44FDF406}"/>
                </a:ext>
              </a:extLst>
            </p:cNvPr>
            <p:cNvSpPr/>
            <p:nvPr/>
          </p:nvSpPr>
          <p:spPr>
            <a:xfrm>
              <a:off x="1226589" y="2052248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07E6F4B7-CF76-4AB2-A53E-B4FE5BAF1F31}"/>
                </a:ext>
              </a:extLst>
            </p:cNvPr>
            <p:cNvSpPr/>
            <p:nvPr/>
          </p:nvSpPr>
          <p:spPr>
            <a:xfrm rot="5400000">
              <a:off x="230287" y="3899440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2F3D9E3-C72D-420E-8DF1-2DDEF6A87C3D}"/>
                </a:ext>
              </a:extLst>
            </p:cNvPr>
            <p:cNvSpPr/>
            <p:nvPr/>
          </p:nvSpPr>
          <p:spPr>
            <a:xfrm>
              <a:off x="1224207" y="310400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688B968-6922-4856-9001-B020FD935E4A}"/>
                </a:ext>
              </a:extLst>
            </p:cNvPr>
            <p:cNvSpPr/>
            <p:nvPr/>
          </p:nvSpPr>
          <p:spPr>
            <a:xfrm>
              <a:off x="1224206" y="4426624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A7E9362-A82F-492F-BB88-1FD6F1C5A386}"/>
                </a:ext>
              </a:extLst>
            </p:cNvPr>
            <p:cNvSpPr/>
            <p:nvPr/>
          </p:nvSpPr>
          <p:spPr>
            <a:xfrm>
              <a:off x="1226586" y="469488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935E9ED-8F47-417F-B9AE-1A5EF2192D43}"/>
                </a:ext>
              </a:extLst>
            </p:cNvPr>
            <p:cNvSpPr/>
            <p:nvPr/>
          </p:nvSpPr>
          <p:spPr>
            <a:xfrm>
              <a:off x="1224204" y="5742270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0951F6DA-A95B-4E7F-A995-162112783D9E}"/>
                </a:ext>
              </a:extLst>
            </p:cNvPr>
            <p:cNvSpPr/>
            <p:nvPr/>
          </p:nvSpPr>
          <p:spPr>
            <a:xfrm>
              <a:off x="1226588" y="3379235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Inhaltsplatzhalter 2">
            <a:extLst>
              <a:ext uri="{FF2B5EF4-FFF2-40B4-BE49-F238E27FC236}">
                <a16:creationId xmlns:a16="http://schemas.microsoft.com/office/drawing/2014/main" id="{97B33367-BA8B-4EAB-9837-71F1221F7E7F}"/>
              </a:ext>
            </a:extLst>
          </p:cNvPr>
          <p:cNvSpPr txBox="1">
            <a:spLocks/>
          </p:cNvSpPr>
          <p:nvPr/>
        </p:nvSpPr>
        <p:spPr>
          <a:xfrm>
            <a:off x="1427319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86" name="Inhaltsplatzhalter 2">
            <a:extLst>
              <a:ext uri="{FF2B5EF4-FFF2-40B4-BE49-F238E27FC236}">
                <a16:creationId xmlns:a16="http://schemas.microsoft.com/office/drawing/2014/main" id="{8866737C-B9B4-4FD3-A25A-B96FFABADC21}"/>
              </a:ext>
            </a:extLst>
          </p:cNvPr>
          <p:cNvSpPr txBox="1">
            <a:spLocks/>
          </p:cNvSpPr>
          <p:nvPr/>
        </p:nvSpPr>
        <p:spPr>
          <a:xfrm>
            <a:off x="2855640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87" name="Inhaltsplatzhalter 2">
            <a:extLst>
              <a:ext uri="{FF2B5EF4-FFF2-40B4-BE49-F238E27FC236}">
                <a16:creationId xmlns:a16="http://schemas.microsoft.com/office/drawing/2014/main" id="{1358200F-0D12-4410-9DF3-DD624906EC7C}"/>
              </a:ext>
            </a:extLst>
          </p:cNvPr>
          <p:cNvSpPr txBox="1">
            <a:spLocks/>
          </p:cNvSpPr>
          <p:nvPr/>
        </p:nvSpPr>
        <p:spPr>
          <a:xfrm>
            <a:off x="422379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88" name="Inhaltsplatzhalter 2">
            <a:extLst>
              <a:ext uri="{FF2B5EF4-FFF2-40B4-BE49-F238E27FC236}">
                <a16:creationId xmlns:a16="http://schemas.microsoft.com/office/drawing/2014/main" id="{07A43C75-769A-4F9D-B14C-86A3A677D1AE}"/>
              </a:ext>
            </a:extLst>
          </p:cNvPr>
          <p:cNvSpPr txBox="1">
            <a:spLocks/>
          </p:cNvSpPr>
          <p:nvPr/>
        </p:nvSpPr>
        <p:spPr>
          <a:xfrm>
            <a:off x="551993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</a:t>
            </a:r>
            <a:endParaRPr lang="en-US" sz="1000" b="1" dirty="0"/>
          </a:p>
        </p:txBody>
      </p:sp>
      <p:sp>
        <p:nvSpPr>
          <p:cNvPr id="89" name="Inhaltsplatzhalter 2">
            <a:extLst>
              <a:ext uri="{FF2B5EF4-FFF2-40B4-BE49-F238E27FC236}">
                <a16:creationId xmlns:a16="http://schemas.microsoft.com/office/drawing/2014/main" id="{FAF79799-90E9-49C7-BC37-F93E7832961D}"/>
              </a:ext>
            </a:extLst>
          </p:cNvPr>
          <p:cNvSpPr txBox="1">
            <a:spLocks/>
          </p:cNvSpPr>
          <p:nvPr/>
        </p:nvSpPr>
        <p:spPr>
          <a:xfrm>
            <a:off x="696009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U-Net-18D</a:t>
            </a:r>
            <a:endParaRPr lang="en-US" sz="1000" b="1" dirty="0"/>
          </a:p>
        </p:txBody>
      </p:sp>
      <p:pic>
        <p:nvPicPr>
          <p:cNvPr id="91" name="Grafik 9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4883C92-48A0-4314-982D-3391816562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5" y="2399786"/>
            <a:ext cx="561790" cy="561790"/>
          </a:xfrm>
          <a:prstGeom prst="rect">
            <a:avLst/>
          </a:prstGeom>
        </p:spPr>
      </p:pic>
      <p:pic>
        <p:nvPicPr>
          <p:cNvPr id="92" name="Grafik 9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35C7FC-A0E2-49A0-B343-83A9F8F487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3718919"/>
            <a:ext cx="561790" cy="561790"/>
          </a:xfrm>
          <a:prstGeom prst="rect">
            <a:avLst/>
          </a:prstGeom>
        </p:spPr>
      </p:pic>
      <p:pic>
        <p:nvPicPr>
          <p:cNvPr id="93" name="Grafik 9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D738AC7-4A7D-4BC0-8F70-1540666666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5039932"/>
            <a:ext cx="561790" cy="561790"/>
          </a:xfrm>
          <a:prstGeom prst="rect">
            <a:avLst/>
          </a:prstGeom>
        </p:spPr>
      </p:pic>
      <p:sp>
        <p:nvSpPr>
          <p:cNvPr id="94" name="Inhaltsplatzhalter 2">
            <a:extLst>
              <a:ext uri="{FF2B5EF4-FFF2-40B4-BE49-F238E27FC236}">
                <a16:creationId xmlns:a16="http://schemas.microsoft.com/office/drawing/2014/main" id="{FA3A3CDE-4762-4163-85F7-220892E647F8}"/>
              </a:ext>
            </a:extLst>
          </p:cNvPr>
          <p:cNvSpPr txBox="1">
            <a:spLocks/>
          </p:cNvSpPr>
          <p:nvPr/>
        </p:nvSpPr>
        <p:spPr>
          <a:xfrm>
            <a:off x="854427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U-Net-28D</a:t>
            </a:r>
            <a:endParaRPr lang="en-US" sz="1000" b="1" dirty="0"/>
          </a:p>
        </p:txBody>
      </p:sp>
      <p:sp>
        <p:nvSpPr>
          <p:cNvPr id="98" name="Inhaltsplatzhalter 2">
            <a:extLst>
              <a:ext uri="{FF2B5EF4-FFF2-40B4-BE49-F238E27FC236}">
                <a16:creationId xmlns:a16="http://schemas.microsoft.com/office/drawing/2014/main" id="{4BD3F757-342C-43E0-A560-0DBF1247710E}"/>
              </a:ext>
            </a:extLst>
          </p:cNvPr>
          <p:cNvSpPr txBox="1">
            <a:spLocks/>
          </p:cNvSpPr>
          <p:nvPr/>
        </p:nvSpPr>
        <p:spPr>
          <a:xfrm>
            <a:off x="4920400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37.5%</a:t>
            </a:r>
            <a:endParaRPr lang="en-US" sz="800" i="1" dirty="0"/>
          </a:p>
        </p:txBody>
      </p:sp>
      <p:sp>
        <p:nvSpPr>
          <p:cNvPr id="99" name="Inhaltsplatzhalter 2">
            <a:extLst>
              <a:ext uri="{FF2B5EF4-FFF2-40B4-BE49-F238E27FC236}">
                <a16:creationId xmlns:a16="http://schemas.microsoft.com/office/drawing/2014/main" id="{27BA2633-7180-4330-9A8B-9C2A1C204389}"/>
              </a:ext>
            </a:extLst>
          </p:cNvPr>
          <p:cNvSpPr txBox="1">
            <a:spLocks/>
          </p:cNvSpPr>
          <p:nvPr/>
        </p:nvSpPr>
        <p:spPr>
          <a:xfrm>
            <a:off x="4871864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24.0%</a:t>
            </a:r>
            <a:endParaRPr lang="en-US" sz="800" i="1" dirty="0"/>
          </a:p>
        </p:txBody>
      </p:sp>
      <p:sp>
        <p:nvSpPr>
          <p:cNvPr id="100" name="Inhaltsplatzhalter 2">
            <a:extLst>
              <a:ext uri="{FF2B5EF4-FFF2-40B4-BE49-F238E27FC236}">
                <a16:creationId xmlns:a16="http://schemas.microsoft.com/office/drawing/2014/main" id="{DCDA3B86-6CE7-4477-B8CD-BCD70B43BB93}"/>
              </a:ext>
            </a:extLst>
          </p:cNvPr>
          <p:cNvSpPr txBox="1">
            <a:spLocks/>
          </p:cNvSpPr>
          <p:nvPr/>
        </p:nvSpPr>
        <p:spPr>
          <a:xfrm>
            <a:off x="4871864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101" name="Inhaltsplatzhalter 2">
            <a:extLst>
              <a:ext uri="{FF2B5EF4-FFF2-40B4-BE49-F238E27FC236}">
                <a16:creationId xmlns:a16="http://schemas.microsoft.com/office/drawing/2014/main" id="{B5D02FE0-0ADB-48DE-9C7D-BD76D62161EF}"/>
              </a:ext>
            </a:extLst>
          </p:cNvPr>
          <p:cNvSpPr txBox="1">
            <a:spLocks/>
          </p:cNvSpPr>
          <p:nvPr/>
        </p:nvSpPr>
        <p:spPr>
          <a:xfrm>
            <a:off x="6236374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61.8%</a:t>
            </a:r>
            <a:endParaRPr lang="en-US" sz="800" i="1" dirty="0"/>
          </a:p>
        </p:txBody>
      </p:sp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0407281E-8D3C-424B-B322-623E92385741}"/>
              </a:ext>
            </a:extLst>
          </p:cNvPr>
          <p:cNvSpPr txBox="1">
            <a:spLocks/>
          </p:cNvSpPr>
          <p:nvPr/>
        </p:nvSpPr>
        <p:spPr>
          <a:xfrm>
            <a:off x="6187838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37.9%</a:t>
            </a:r>
            <a:endParaRPr lang="en-US" sz="800" i="1" dirty="0"/>
          </a:p>
        </p:txBody>
      </p:sp>
      <p:sp>
        <p:nvSpPr>
          <p:cNvPr id="103" name="Inhaltsplatzhalter 2">
            <a:extLst>
              <a:ext uri="{FF2B5EF4-FFF2-40B4-BE49-F238E27FC236}">
                <a16:creationId xmlns:a16="http://schemas.microsoft.com/office/drawing/2014/main" id="{430A5885-A330-416E-90C1-7ECEAA262AE2}"/>
              </a:ext>
            </a:extLst>
          </p:cNvPr>
          <p:cNvSpPr txBox="1">
            <a:spLocks/>
          </p:cNvSpPr>
          <p:nvPr/>
        </p:nvSpPr>
        <p:spPr>
          <a:xfrm>
            <a:off x="6187838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40.0%</a:t>
            </a:r>
            <a:endParaRPr lang="en-US" sz="800" i="1" dirty="0"/>
          </a:p>
        </p:txBody>
      </p:sp>
      <p:sp>
        <p:nvSpPr>
          <p:cNvPr id="104" name="Inhaltsplatzhalter 2">
            <a:extLst>
              <a:ext uri="{FF2B5EF4-FFF2-40B4-BE49-F238E27FC236}">
                <a16:creationId xmlns:a16="http://schemas.microsoft.com/office/drawing/2014/main" id="{C80F9CFF-997A-4445-9ABE-2A84CB6A6869}"/>
              </a:ext>
            </a:extLst>
          </p:cNvPr>
          <p:cNvSpPr txBox="1">
            <a:spLocks/>
          </p:cNvSpPr>
          <p:nvPr/>
        </p:nvSpPr>
        <p:spPr>
          <a:xfrm>
            <a:off x="7792358" y="452220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33.4%</a:t>
            </a:r>
            <a:endParaRPr lang="en-US" sz="800" i="1" dirty="0"/>
          </a:p>
        </p:txBody>
      </p:sp>
      <p:sp>
        <p:nvSpPr>
          <p:cNvPr id="105" name="Inhaltsplatzhalter 2">
            <a:extLst>
              <a:ext uri="{FF2B5EF4-FFF2-40B4-BE49-F238E27FC236}">
                <a16:creationId xmlns:a16="http://schemas.microsoft.com/office/drawing/2014/main" id="{C578FB50-B36E-4CCC-B729-E31584F88818}"/>
              </a:ext>
            </a:extLst>
          </p:cNvPr>
          <p:cNvSpPr txBox="1">
            <a:spLocks/>
          </p:cNvSpPr>
          <p:nvPr/>
        </p:nvSpPr>
        <p:spPr>
          <a:xfrm>
            <a:off x="7743822" y="584750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18.0%</a:t>
            </a:r>
            <a:endParaRPr lang="en-US" sz="800" i="1" dirty="0"/>
          </a:p>
        </p:txBody>
      </p:sp>
      <p:sp>
        <p:nvSpPr>
          <p:cNvPr id="106" name="Inhaltsplatzhalter 2">
            <a:extLst>
              <a:ext uri="{FF2B5EF4-FFF2-40B4-BE49-F238E27FC236}">
                <a16:creationId xmlns:a16="http://schemas.microsoft.com/office/drawing/2014/main" id="{A35F68D7-6B21-42EC-8631-69A1C8602450}"/>
              </a:ext>
            </a:extLst>
          </p:cNvPr>
          <p:cNvSpPr txBox="1">
            <a:spLocks/>
          </p:cNvSpPr>
          <p:nvPr/>
        </p:nvSpPr>
        <p:spPr>
          <a:xfrm>
            <a:off x="7743822" y="320238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20.9%</a:t>
            </a:r>
            <a:endParaRPr lang="en-US" sz="800" i="1" dirty="0"/>
          </a:p>
        </p:txBody>
      </p:sp>
      <p:sp>
        <p:nvSpPr>
          <p:cNvPr id="107" name="Inhaltsplatzhalter 2">
            <a:extLst>
              <a:ext uri="{FF2B5EF4-FFF2-40B4-BE49-F238E27FC236}">
                <a16:creationId xmlns:a16="http://schemas.microsoft.com/office/drawing/2014/main" id="{585DD1B2-94B6-4A73-81CD-4399397FD8FA}"/>
              </a:ext>
            </a:extLst>
          </p:cNvPr>
          <p:cNvSpPr txBox="1">
            <a:spLocks/>
          </p:cNvSpPr>
          <p:nvPr/>
        </p:nvSpPr>
        <p:spPr>
          <a:xfrm>
            <a:off x="8983017" y="4301332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21.0%</a:t>
            </a:r>
            <a:endParaRPr lang="en-US" sz="800" i="1" dirty="0"/>
          </a:p>
        </p:txBody>
      </p:sp>
      <p:sp>
        <p:nvSpPr>
          <p:cNvPr id="108" name="Inhaltsplatzhalter 2">
            <a:extLst>
              <a:ext uri="{FF2B5EF4-FFF2-40B4-BE49-F238E27FC236}">
                <a16:creationId xmlns:a16="http://schemas.microsoft.com/office/drawing/2014/main" id="{8E6AD662-DE3D-4C2E-A31C-FAD081AFE7FB}"/>
              </a:ext>
            </a:extLst>
          </p:cNvPr>
          <p:cNvSpPr txBox="1">
            <a:spLocks/>
          </p:cNvSpPr>
          <p:nvPr/>
        </p:nvSpPr>
        <p:spPr>
          <a:xfrm>
            <a:off x="8934481" y="562663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4.7%</a:t>
            </a:r>
            <a:endParaRPr lang="en-US" sz="800" i="1" dirty="0"/>
          </a:p>
        </p:txBody>
      </p:sp>
      <p:sp>
        <p:nvSpPr>
          <p:cNvPr id="109" name="Inhaltsplatzhalter 2">
            <a:extLst>
              <a:ext uri="{FF2B5EF4-FFF2-40B4-BE49-F238E27FC236}">
                <a16:creationId xmlns:a16="http://schemas.microsoft.com/office/drawing/2014/main" id="{33019FF6-5399-441D-9EA1-D49A4C754CF0}"/>
              </a:ext>
            </a:extLst>
          </p:cNvPr>
          <p:cNvSpPr txBox="1">
            <a:spLocks/>
          </p:cNvSpPr>
          <p:nvPr/>
        </p:nvSpPr>
        <p:spPr>
          <a:xfrm>
            <a:off x="8934481" y="2971988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4.5%</a:t>
            </a:r>
            <a:endParaRPr lang="en-US" sz="800" i="1" dirty="0"/>
          </a:p>
        </p:txBody>
      </p:sp>
      <p:sp>
        <p:nvSpPr>
          <p:cNvPr id="110" name="Inhaltsplatzhalter 2">
            <a:extLst>
              <a:ext uri="{FF2B5EF4-FFF2-40B4-BE49-F238E27FC236}">
                <a16:creationId xmlns:a16="http://schemas.microsoft.com/office/drawing/2014/main" id="{84680BD5-B9BE-4CCE-8191-1671817738D3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(38.8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Mean </a:t>
            </a:r>
            <a:r>
              <a:rPr lang="de-DE" dirty="0" err="1"/>
              <a:t>IoU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E5FEF2-5FD7-4A9D-8584-ADE4F59C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1988840"/>
            <a:ext cx="979493" cy="979493"/>
          </a:xfrm>
          <a:prstGeom prst="rect">
            <a:avLst/>
          </a:prstGeom>
        </p:spPr>
      </p:pic>
      <p:pic>
        <p:nvPicPr>
          <p:cNvPr id="11" name="Grafik 10" descr="Ein Bild, das Text, Visitenkarte, Vektorgrafiken enthält.&#10;&#10;Automatisch generierte Beschreibung">
            <a:extLst>
              <a:ext uri="{FF2B5EF4-FFF2-40B4-BE49-F238E27FC236}">
                <a16:creationId xmlns:a16="http://schemas.microsoft.com/office/drawing/2014/main" id="{D7E0D377-C02C-4212-83F8-BE69033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30" y="1988840"/>
            <a:ext cx="979493" cy="979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C3896-7DBD-4A12-943E-C7105E68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39" y="1988840"/>
            <a:ext cx="979493" cy="979493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8B1CDA8-296D-4934-8ADF-C5947297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0" y="3321111"/>
            <a:ext cx="979493" cy="979493"/>
          </a:xfrm>
          <a:prstGeom prst="rect">
            <a:avLst/>
          </a:prstGeom>
        </p:spPr>
      </p:pic>
      <p:pic>
        <p:nvPicPr>
          <p:cNvPr id="17" name="Grafik 16" descr="Ein Bild, das Stein enthält.&#10;&#10;Automatisch generierte Beschreibung">
            <a:extLst>
              <a:ext uri="{FF2B5EF4-FFF2-40B4-BE49-F238E27FC236}">
                <a16:creationId xmlns:a16="http://schemas.microsoft.com/office/drawing/2014/main" id="{A2ED5944-F742-4BDD-AF43-C8238379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321111"/>
            <a:ext cx="979493" cy="9794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B099AE-64D0-4F48-B36E-C5387C6B2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2" y="3321111"/>
            <a:ext cx="979493" cy="979493"/>
          </a:xfrm>
          <a:prstGeom prst="rect">
            <a:avLst/>
          </a:prstGeom>
        </p:spPr>
      </p:pic>
      <p:pic>
        <p:nvPicPr>
          <p:cNvPr id="21" name="Grafik 20" descr="Ein Bild, das Welle enthält.&#10;&#10;Automatisch generierte Beschreibung">
            <a:extLst>
              <a:ext uri="{FF2B5EF4-FFF2-40B4-BE49-F238E27FC236}">
                <a16:creationId xmlns:a16="http://schemas.microsoft.com/office/drawing/2014/main" id="{B6A006B3-7F83-48B6-8B05-31C776F7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4700591"/>
            <a:ext cx="979371" cy="979371"/>
          </a:xfrm>
          <a:prstGeom prst="rect">
            <a:avLst/>
          </a:prstGeom>
        </p:spPr>
      </p:pic>
      <p:pic>
        <p:nvPicPr>
          <p:cNvPr id="23" name="Grafik 22" descr="Ein Bild, das Text, Visitenkarte, Briefpapier, Umschlag enthält.&#10;&#10;Automatisch generierte Beschreibung">
            <a:extLst>
              <a:ext uri="{FF2B5EF4-FFF2-40B4-BE49-F238E27FC236}">
                <a16:creationId xmlns:a16="http://schemas.microsoft.com/office/drawing/2014/main" id="{CD4A9309-ECEE-4844-B1C6-9F80CFC9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60" y="4700591"/>
            <a:ext cx="979371" cy="979371"/>
          </a:xfrm>
          <a:prstGeom prst="rect">
            <a:avLst/>
          </a:prstGeom>
        </p:spPr>
      </p:pic>
      <p:pic>
        <p:nvPicPr>
          <p:cNvPr id="25" name="Grafik 2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144770-09DA-4741-B2A6-BD7286F1F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99" y="4700591"/>
            <a:ext cx="979371" cy="979371"/>
          </a:xfrm>
          <a:prstGeom prst="rect">
            <a:avLst/>
          </a:prstGeom>
        </p:spPr>
      </p:pic>
      <p:pic>
        <p:nvPicPr>
          <p:cNvPr id="27" name="Grafik 2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663C444-D098-4036-9B6F-21B977B62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8" y="1988840"/>
            <a:ext cx="979493" cy="979493"/>
          </a:xfrm>
          <a:prstGeom prst="rect">
            <a:avLst/>
          </a:prstGeom>
        </p:spPr>
      </p:pic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15C7D2B-3BD8-4C5F-A5D1-DF9825F5E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8" y="3321111"/>
            <a:ext cx="979493" cy="979493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0F3086-35DF-4236-9201-E0DD6849C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6" y="1988840"/>
            <a:ext cx="979493" cy="979493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F82B43-9AFE-455F-93C8-C9A28AB62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35" y="3321111"/>
            <a:ext cx="979493" cy="979493"/>
          </a:xfrm>
          <a:prstGeom prst="rect">
            <a:avLst/>
          </a:prstGeom>
        </p:spPr>
      </p:pic>
      <p:pic>
        <p:nvPicPr>
          <p:cNvPr id="35" name="Grafik 3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501588-A31C-4A76-BD2F-09086FB723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14" y="1988840"/>
            <a:ext cx="979493" cy="979493"/>
          </a:xfrm>
          <a:prstGeom prst="rect">
            <a:avLst/>
          </a:prstGeom>
        </p:spPr>
      </p:pic>
      <p:pic>
        <p:nvPicPr>
          <p:cNvPr id="37" name="Grafik 3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82C317-0882-4ECC-A93C-4A83E107DA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3321111"/>
            <a:ext cx="979493" cy="979493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71CCE9-5D2F-457B-ABF6-DEB463B79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8" y="4700591"/>
            <a:ext cx="979371" cy="979371"/>
          </a:xfrm>
          <a:prstGeom prst="rect">
            <a:avLst/>
          </a:prstGeom>
        </p:spPr>
      </p:pic>
      <p:pic>
        <p:nvPicPr>
          <p:cNvPr id="41" name="Grafik 4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1A93B6-42F1-4AC4-B8D9-6B8623ACA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6" y="4700591"/>
            <a:ext cx="979371" cy="979371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EAE6496-7DF6-4DF7-ACEF-B12EBE11A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4700591"/>
            <a:ext cx="979371" cy="979371"/>
          </a:xfrm>
          <a:prstGeom prst="rect">
            <a:avLst/>
          </a:prstGeom>
        </p:spPr>
      </p:pic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26ED56BA-C79E-4CD8-9E86-23A0E2E5355B}"/>
              </a:ext>
            </a:extLst>
          </p:cNvPr>
          <p:cNvSpPr txBox="1">
            <a:spLocks/>
          </p:cNvSpPr>
          <p:nvPr/>
        </p:nvSpPr>
        <p:spPr>
          <a:xfrm>
            <a:off x="111313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8539F975-425A-4B8C-8BEE-032EC11D699D}"/>
              </a:ext>
            </a:extLst>
          </p:cNvPr>
          <p:cNvSpPr txBox="1">
            <a:spLocks/>
          </p:cNvSpPr>
          <p:nvPr/>
        </p:nvSpPr>
        <p:spPr>
          <a:xfrm>
            <a:off x="2639616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4487F1BD-1E5E-4C4C-B273-DFFEEABCE714}"/>
              </a:ext>
            </a:extLst>
          </p:cNvPr>
          <p:cNvSpPr txBox="1">
            <a:spLocks/>
          </p:cNvSpPr>
          <p:nvPr/>
        </p:nvSpPr>
        <p:spPr>
          <a:xfrm>
            <a:off x="4151784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FCDN-103D</a:t>
            </a:r>
            <a:endParaRPr lang="en-US" sz="1000" b="1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890E3BC8-10E9-4A8B-B423-9AD926E45CEB}"/>
              </a:ext>
            </a:extLst>
          </p:cNvPr>
          <p:cNvSpPr txBox="1">
            <a:spLocks/>
          </p:cNvSpPr>
          <p:nvPr/>
        </p:nvSpPr>
        <p:spPr>
          <a:xfrm>
            <a:off x="5663952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FCDN-103CD</a:t>
            </a:r>
            <a:endParaRPr lang="en-US" sz="1000" b="1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04EF4029-D07F-4E52-999A-3596FFF69ECB}"/>
              </a:ext>
            </a:extLst>
          </p:cNvPr>
          <p:cNvSpPr txBox="1">
            <a:spLocks/>
          </p:cNvSpPr>
          <p:nvPr/>
        </p:nvSpPr>
        <p:spPr>
          <a:xfrm>
            <a:off x="7176120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1B75FFE7-6ED3-40B6-A4B2-2D90F7F0A838}"/>
              </a:ext>
            </a:extLst>
          </p:cNvPr>
          <p:cNvSpPr txBox="1">
            <a:spLocks/>
          </p:cNvSpPr>
          <p:nvPr/>
        </p:nvSpPr>
        <p:spPr>
          <a:xfrm>
            <a:off x="868828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FCDN-56D</a:t>
            </a:r>
            <a:endParaRPr lang="en-US" sz="1000" b="1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0FE05C5-82ED-4C21-BE50-E59FE7DE7476}"/>
              </a:ext>
            </a:extLst>
          </p:cNvPr>
          <p:cNvSpPr txBox="1">
            <a:spLocks/>
          </p:cNvSpPr>
          <p:nvPr/>
        </p:nvSpPr>
        <p:spPr>
          <a:xfrm>
            <a:off x="4885377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56.0%</a:t>
            </a:r>
            <a:endParaRPr lang="en-US" sz="800" i="1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1DF41C2-3174-48DA-9430-06944B7D690C}"/>
              </a:ext>
            </a:extLst>
          </p:cNvPr>
          <p:cNvSpPr txBox="1">
            <a:spLocks/>
          </p:cNvSpPr>
          <p:nvPr/>
        </p:nvSpPr>
        <p:spPr>
          <a:xfrm>
            <a:off x="4885377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50.6%</a:t>
            </a:r>
            <a:endParaRPr lang="en-US" sz="800" i="1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DDE1F54E-9E6D-4BCB-ABD7-6F854399B8C1}"/>
              </a:ext>
            </a:extLst>
          </p:cNvPr>
          <p:cNvSpPr txBox="1">
            <a:spLocks/>
          </p:cNvSpPr>
          <p:nvPr/>
        </p:nvSpPr>
        <p:spPr>
          <a:xfrm>
            <a:off x="4885377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57E64A8-5FF6-4C51-B953-B74D491EE27F}"/>
              </a:ext>
            </a:extLst>
          </p:cNvPr>
          <p:cNvSpPr txBox="1">
            <a:spLocks/>
          </p:cNvSpPr>
          <p:nvPr/>
        </p:nvSpPr>
        <p:spPr>
          <a:xfrm>
            <a:off x="6397516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21.3%</a:t>
            </a:r>
            <a:endParaRPr lang="en-US" sz="800" i="1" dirty="0"/>
          </a:p>
        </p:txBody>
      </p:sp>
      <p:sp>
        <p:nvSpPr>
          <p:cNvPr id="55" name="Inhaltsplatzhalter 2">
            <a:extLst>
              <a:ext uri="{FF2B5EF4-FFF2-40B4-BE49-F238E27FC236}">
                <a16:creationId xmlns:a16="http://schemas.microsoft.com/office/drawing/2014/main" id="{19BB5108-5830-40EC-B0D7-69C4CCBBA536}"/>
              </a:ext>
            </a:extLst>
          </p:cNvPr>
          <p:cNvSpPr txBox="1">
            <a:spLocks/>
          </p:cNvSpPr>
          <p:nvPr/>
        </p:nvSpPr>
        <p:spPr>
          <a:xfrm>
            <a:off x="6397516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18.9%</a:t>
            </a:r>
            <a:endParaRPr lang="en-US" sz="800" i="1" dirty="0"/>
          </a:p>
        </p:txBody>
      </p:sp>
      <p:sp>
        <p:nvSpPr>
          <p:cNvPr id="56" name="Inhaltsplatzhalter 2">
            <a:extLst>
              <a:ext uri="{FF2B5EF4-FFF2-40B4-BE49-F238E27FC236}">
                <a16:creationId xmlns:a16="http://schemas.microsoft.com/office/drawing/2014/main" id="{98282600-D561-4ACF-BBEB-EA15A9D2AE71}"/>
              </a:ext>
            </a:extLst>
          </p:cNvPr>
          <p:cNvSpPr txBox="1">
            <a:spLocks/>
          </p:cNvSpPr>
          <p:nvPr/>
        </p:nvSpPr>
        <p:spPr>
          <a:xfrm>
            <a:off x="6397516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31.1%</a:t>
            </a:r>
            <a:endParaRPr lang="en-US" sz="800" i="1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1B4D17C9-F166-4E89-9C80-39F73C8008E6}"/>
              </a:ext>
            </a:extLst>
          </p:cNvPr>
          <p:cNvSpPr txBox="1">
            <a:spLocks/>
          </p:cNvSpPr>
          <p:nvPr/>
        </p:nvSpPr>
        <p:spPr>
          <a:xfrm>
            <a:off x="7909655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15.6%</a:t>
            </a:r>
            <a:endParaRPr lang="en-US" sz="800" i="1" dirty="0"/>
          </a:p>
        </p:txBody>
      </p:sp>
      <p:sp>
        <p:nvSpPr>
          <p:cNvPr id="58" name="Inhaltsplatzhalter 2">
            <a:extLst>
              <a:ext uri="{FF2B5EF4-FFF2-40B4-BE49-F238E27FC236}">
                <a16:creationId xmlns:a16="http://schemas.microsoft.com/office/drawing/2014/main" id="{F706C51A-BDB6-4E87-B441-9106505207DC}"/>
              </a:ext>
            </a:extLst>
          </p:cNvPr>
          <p:cNvSpPr txBox="1">
            <a:spLocks/>
          </p:cNvSpPr>
          <p:nvPr/>
        </p:nvSpPr>
        <p:spPr>
          <a:xfrm>
            <a:off x="7909655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16.2%</a:t>
            </a:r>
            <a:endParaRPr lang="en-US" sz="800" i="1" dirty="0"/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F30ADDF5-1D0B-4D7E-B0EF-CD3924269C0D}"/>
              </a:ext>
            </a:extLst>
          </p:cNvPr>
          <p:cNvSpPr txBox="1">
            <a:spLocks/>
          </p:cNvSpPr>
          <p:nvPr/>
        </p:nvSpPr>
        <p:spPr>
          <a:xfrm>
            <a:off x="7909655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30.1%</a:t>
            </a:r>
            <a:endParaRPr lang="en-US" sz="800" i="1" dirty="0"/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id="{DBB2C4EA-8A70-40A3-84B1-B3EBFD328403}"/>
              </a:ext>
            </a:extLst>
          </p:cNvPr>
          <p:cNvSpPr txBox="1">
            <a:spLocks/>
          </p:cNvSpPr>
          <p:nvPr/>
        </p:nvSpPr>
        <p:spPr>
          <a:xfrm>
            <a:off x="9421794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24.2%</a:t>
            </a:r>
            <a:endParaRPr lang="en-US" sz="800" i="1" dirty="0"/>
          </a:p>
        </p:txBody>
      </p: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A35FAFD-539C-48F7-8C6F-5A877C97300F}"/>
              </a:ext>
            </a:extLst>
          </p:cNvPr>
          <p:cNvSpPr txBox="1">
            <a:spLocks/>
          </p:cNvSpPr>
          <p:nvPr/>
        </p:nvSpPr>
        <p:spPr>
          <a:xfrm>
            <a:off x="9421794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22.0%</a:t>
            </a:r>
            <a:endParaRPr lang="en-US" sz="800" i="1" dirty="0"/>
          </a:p>
        </p:txBody>
      </p:sp>
      <p:sp>
        <p:nvSpPr>
          <p:cNvPr id="62" name="Inhaltsplatzhalter 2">
            <a:extLst>
              <a:ext uri="{FF2B5EF4-FFF2-40B4-BE49-F238E27FC236}">
                <a16:creationId xmlns:a16="http://schemas.microsoft.com/office/drawing/2014/main" id="{27AEFCFC-A3B8-4652-8B77-7E4CCBAD3EC2}"/>
              </a:ext>
            </a:extLst>
          </p:cNvPr>
          <p:cNvSpPr txBox="1">
            <a:spLocks/>
          </p:cNvSpPr>
          <p:nvPr/>
        </p:nvSpPr>
        <p:spPr>
          <a:xfrm>
            <a:off x="9421794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E0DA09DD-A53A-4BA8-9DBD-86E420B72CA5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(22.4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22455"/>
              </p:ext>
            </p:extLst>
          </p:nvPr>
        </p:nvGraphicFramePr>
        <p:xfrm>
          <a:off x="1956161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198791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5807968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2712801"/>
            <a:ext cx="3672905" cy="28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Class and Restoration </a:t>
            </a:r>
            <a:r>
              <a:rPr lang="de-DE" dirty="0" err="1"/>
              <a:t>Predictions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814046-ABA4-4B80-8ACF-F82EA3886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13" y="2060848"/>
            <a:ext cx="1766987" cy="360040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CD8C02-0BDD-44BF-9E15-FE2716968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7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W-Net-36D-6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W-Net-46D-6</a:t>
            </a:r>
            <a:endParaRPr lang="en-US" sz="1000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D94E328-3947-454A-996F-2146298819D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Class and Restoration </a:t>
            </a:r>
            <a:r>
              <a:rPr lang="de-DE" dirty="0" err="1"/>
              <a:t>Predictions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W-Net-36D-20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W-Net-46D-20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C84DC-8BC4-40C6-A943-E7CBEA41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2" y="2060848"/>
            <a:ext cx="1766986" cy="3600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154D07-C612-42C9-990B-F0905074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6" cy="36004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F439265-EC65-49D9-83AC-A30B20DCC8A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22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  –   U-Net vs. FC-</a:t>
            </a:r>
            <a:r>
              <a:rPr lang="de-DE" dirty="0" err="1"/>
              <a:t>DenseNet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49" y="2408662"/>
            <a:ext cx="3345775" cy="3351776"/>
          </a:xfrm>
        </p:spPr>
        <p:txBody>
          <a:bodyPr/>
          <a:lstStyle/>
          <a:p>
            <a:r>
              <a:rPr lang="de-DE" b="1" dirty="0"/>
              <a:t>U-Net-23D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coarse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processing</a:t>
            </a:r>
            <a:r>
              <a:rPr lang="de-DE" dirty="0"/>
              <a:t> time:   </a:t>
            </a:r>
            <a:r>
              <a:rPr lang="de-DE" i="1" dirty="0"/>
              <a:t>9 </a:t>
            </a:r>
            <a:r>
              <a:rPr lang="de-DE" i="1" dirty="0" err="1"/>
              <a:t>seconds</a:t>
            </a:r>
            <a:br>
              <a:rPr lang="de-DE" dirty="0"/>
            </a:br>
            <a:endParaRPr lang="de-DE" dirty="0"/>
          </a:p>
          <a:p>
            <a:endParaRPr lang="de-DE" b="1" dirty="0"/>
          </a:p>
          <a:p>
            <a:r>
              <a:rPr lang="de-DE" b="1" dirty="0"/>
              <a:t>FCDN-67D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fine-grained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processing</a:t>
            </a:r>
            <a:r>
              <a:rPr lang="de-DE" dirty="0"/>
              <a:t> time:  </a:t>
            </a:r>
            <a:r>
              <a:rPr lang="de-DE" i="1" dirty="0"/>
              <a:t>11 </a:t>
            </a:r>
            <a:r>
              <a:rPr lang="de-DE" i="1" dirty="0" err="1"/>
              <a:t>seconds</a:t>
            </a:r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4F3F13-EE36-49D7-964B-E348E4B26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2413704"/>
            <a:ext cx="1515409" cy="1515409"/>
          </a:xfrm>
          <a:prstGeom prst="rect">
            <a:avLst/>
          </a:prstGeom>
        </p:spPr>
      </p:pic>
      <p:pic>
        <p:nvPicPr>
          <p:cNvPr id="11" name="Grafik 10" descr="Ein Bild, das Text, Berg enthält.&#10;&#10;Automatisch generierte Beschreibung">
            <a:extLst>
              <a:ext uri="{FF2B5EF4-FFF2-40B4-BE49-F238E27FC236}">
                <a16:creationId xmlns:a16="http://schemas.microsoft.com/office/drawing/2014/main" id="{8E395CDF-862E-444A-8270-DD4BE0E7E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4250072"/>
            <a:ext cx="1515409" cy="151540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97389-387A-4A87-8A29-76FA5C9D9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2423731"/>
            <a:ext cx="1515409" cy="1515409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EACECC-D53F-4B05-81D2-FF27032CF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8" y="4245618"/>
            <a:ext cx="1515409" cy="1515409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C37BC4-16C5-4F54-84E3-1ABE151E87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2408662"/>
            <a:ext cx="1515409" cy="1515409"/>
          </a:xfrm>
          <a:prstGeom prst="rect">
            <a:avLst/>
          </a:prstGeom>
        </p:spPr>
      </p:pic>
      <p:pic>
        <p:nvPicPr>
          <p:cNvPr id="19" name="Grafik 1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3D0DED-9A0A-4C3F-8544-C0ADA5EC5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4245030"/>
            <a:ext cx="1515409" cy="1515409"/>
          </a:xfrm>
          <a:prstGeom prst="rect">
            <a:avLst/>
          </a:prstGeom>
        </p:spPr>
      </p:pic>
      <p:pic>
        <p:nvPicPr>
          <p:cNvPr id="21" name="Grafik 20" descr="Ein Bild, das Pfeil enthält.&#10;&#10;Automatisch generierte Beschreibung">
            <a:extLst>
              <a:ext uri="{FF2B5EF4-FFF2-40B4-BE49-F238E27FC236}">
                <a16:creationId xmlns:a16="http://schemas.microsoft.com/office/drawing/2014/main" id="{A707C326-FC0F-43B7-ADB4-EA921ACB7F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6" y="2419423"/>
            <a:ext cx="1515409" cy="1515409"/>
          </a:xfrm>
          <a:prstGeom prst="rect">
            <a:avLst/>
          </a:prstGeom>
        </p:spPr>
      </p:pic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2AC237D-9634-4712-8DD7-F381E7949B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5" y="4259011"/>
            <a:ext cx="1515409" cy="1515409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981951EA-1152-46EE-818A-63AB2893A32A}"/>
              </a:ext>
            </a:extLst>
          </p:cNvPr>
          <p:cNvSpPr txBox="1">
            <a:spLocks/>
          </p:cNvSpPr>
          <p:nvPr/>
        </p:nvSpPr>
        <p:spPr>
          <a:xfrm>
            <a:off x="5149244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E519AB5-1D45-4C50-AD8A-2F5BE9B3915B}"/>
              </a:ext>
            </a:extLst>
          </p:cNvPr>
          <p:cNvSpPr txBox="1">
            <a:spLocks/>
          </p:cNvSpPr>
          <p:nvPr/>
        </p:nvSpPr>
        <p:spPr>
          <a:xfrm>
            <a:off x="680542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85D6B16-D74D-4B9C-BA01-E6F114C84548}"/>
              </a:ext>
            </a:extLst>
          </p:cNvPr>
          <p:cNvSpPr txBox="1">
            <a:spLocks/>
          </p:cNvSpPr>
          <p:nvPr/>
        </p:nvSpPr>
        <p:spPr>
          <a:xfrm>
            <a:off x="8461610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57B61DC-9608-4E90-BE7A-655D1699CEB6}"/>
              </a:ext>
            </a:extLst>
          </p:cNvPr>
          <p:cNvSpPr txBox="1">
            <a:spLocks/>
          </p:cNvSpPr>
          <p:nvPr/>
        </p:nvSpPr>
        <p:spPr>
          <a:xfrm>
            <a:off x="1011848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87B119AF-711B-4D9B-B576-895C50702068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(580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34F59AB7-23CE-41C0-B5D0-E9906BF96AF3}"/>
              </a:ext>
            </a:extLst>
          </p:cNvPr>
          <p:cNvSpPr txBox="1">
            <a:spLocks/>
          </p:cNvSpPr>
          <p:nvPr/>
        </p:nvSpPr>
        <p:spPr>
          <a:xfrm>
            <a:off x="9491375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36.3%</a:t>
            </a:r>
            <a:endParaRPr lang="en-US" sz="800" i="1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882DF3D8-0B3B-43B7-9DA3-850DD660C343}"/>
              </a:ext>
            </a:extLst>
          </p:cNvPr>
          <p:cNvSpPr txBox="1">
            <a:spLocks/>
          </p:cNvSpPr>
          <p:nvPr/>
        </p:nvSpPr>
        <p:spPr>
          <a:xfrm>
            <a:off x="11070089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22.9%</a:t>
            </a:r>
            <a:endParaRPr lang="en-US" sz="800" i="1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5613BE65-1EDA-47F0-A6F4-D5C5F4605624}"/>
              </a:ext>
            </a:extLst>
          </p:cNvPr>
          <p:cNvSpPr txBox="1">
            <a:spLocks/>
          </p:cNvSpPr>
          <p:nvPr/>
        </p:nvSpPr>
        <p:spPr>
          <a:xfrm>
            <a:off x="9491375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41.7%</a:t>
            </a:r>
            <a:endParaRPr lang="en-US" sz="800" i="1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54BA260-F3D3-4394-88FF-7ABC5688C1DB}"/>
              </a:ext>
            </a:extLst>
          </p:cNvPr>
          <p:cNvSpPr txBox="1">
            <a:spLocks/>
          </p:cNvSpPr>
          <p:nvPr/>
        </p:nvSpPr>
        <p:spPr>
          <a:xfrm>
            <a:off x="11070089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W-Net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try</a:t>
            </a:r>
            <a:r>
              <a:rPr lang="de-DE" dirty="0"/>
              <a:t> semi-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predicitions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improved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endParaRPr lang="de-DE" dirty="0"/>
          </a:p>
          <a:p>
            <a:pPr marL="743381" lvl="1" indent="-285750">
              <a:buFont typeface="Wingdings" panose="05000000000000000000" pitchFamily="2" charset="2"/>
              <a:buChar char="Ø"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beneficial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Vegetation Analysis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Spectral</a:t>
            </a:r>
            <a:r>
              <a:rPr lang="de-DE" dirty="0"/>
              <a:t> 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595281"/>
            <a:ext cx="3944276" cy="23856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and </a:t>
            </a:r>
            <a:r>
              <a:rPr lang="de-DE" dirty="0" err="1"/>
              <a:t>density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reflectance</a:t>
            </a:r>
            <a:r>
              <a:rPr lang="de-DE" dirty="0"/>
              <a:t> in </a:t>
            </a:r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spectrum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B30E648-7A29-43A3-A49D-401CF4607100}"/>
              </a:ext>
            </a:extLst>
          </p:cNvPr>
          <p:cNvGrpSpPr/>
          <p:nvPr/>
        </p:nvGrpSpPr>
        <p:grpSpPr>
          <a:xfrm>
            <a:off x="5815195" y="2181466"/>
            <a:ext cx="5393373" cy="3861764"/>
            <a:chOff x="6168008" y="1905749"/>
            <a:chExt cx="5393373" cy="386176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B07B0BA-1D35-40D1-B14C-58DA1FB9E1BE}"/>
                </a:ext>
              </a:extLst>
            </p:cNvPr>
            <p:cNvGrpSpPr/>
            <p:nvPr/>
          </p:nvGrpSpPr>
          <p:grpSpPr>
            <a:xfrm>
              <a:off x="6168008" y="5157192"/>
              <a:ext cx="5066845" cy="610321"/>
              <a:chOff x="3376120" y="3124199"/>
              <a:chExt cx="5066845" cy="610321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72989204-A53D-45A9-847B-7E5FE1123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9035" y="3124199"/>
                <a:ext cx="4693930" cy="609601"/>
              </a:xfrm>
              <a:prstGeom prst="rect">
                <a:avLst/>
              </a:prstGeom>
            </p:spPr>
          </p:pic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E4CCDAF4-F173-4C40-95CA-FD5BA0419A48}"/>
                  </a:ext>
                </a:extLst>
              </p:cNvPr>
              <p:cNvSpPr/>
              <p:nvPr/>
            </p:nvSpPr>
            <p:spPr>
              <a:xfrm>
                <a:off x="4007768" y="3432971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400 nm</a:t>
                </a: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73A7006B-A44F-439A-AE60-B4DB7B04BFCD}"/>
                  </a:ext>
                </a:extLst>
              </p:cNvPr>
              <p:cNvSpPr/>
              <p:nvPr/>
            </p:nvSpPr>
            <p:spPr>
              <a:xfrm>
                <a:off x="4537581" y="3432971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450 nm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DA5788B9-C00D-40BF-A353-664EC5E4C6F3}"/>
                  </a:ext>
                </a:extLst>
              </p:cNvPr>
              <p:cNvSpPr/>
              <p:nvPr/>
            </p:nvSpPr>
            <p:spPr>
              <a:xfrm>
                <a:off x="5075976" y="3427417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500 nm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C305B69-FECC-461D-9E65-BA982CCFC22A}"/>
                  </a:ext>
                </a:extLst>
              </p:cNvPr>
              <p:cNvSpPr/>
              <p:nvPr/>
            </p:nvSpPr>
            <p:spPr>
              <a:xfrm>
                <a:off x="5628660" y="3421863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550 nm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FA373079-67EE-44F7-B3EC-A346413353A1}"/>
                  </a:ext>
                </a:extLst>
              </p:cNvPr>
              <p:cNvSpPr/>
              <p:nvPr/>
            </p:nvSpPr>
            <p:spPr>
              <a:xfrm>
                <a:off x="6181344" y="3416309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600 nm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93742012-4903-4877-8EDE-3D15845DBDA5}"/>
                  </a:ext>
                </a:extLst>
              </p:cNvPr>
              <p:cNvSpPr/>
              <p:nvPr/>
            </p:nvSpPr>
            <p:spPr>
              <a:xfrm>
                <a:off x="6719739" y="3410755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650 nm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29F4FC6F-3A96-4CEB-A7BB-A50B9D819BBF}"/>
                  </a:ext>
                </a:extLst>
              </p:cNvPr>
              <p:cNvSpPr/>
              <p:nvPr/>
            </p:nvSpPr>
            <p:spPr>
              <a:xfrm>
                <a:off x="7258134" y="3405201"/>
                <a:ext cx="504056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700 nm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B2C3B626-7A80-4B5C-BED2-C98A87632909}"/>
                  </a:ext>
                </a:extLst>
              </p:cNvPr>
              <p:cNvSpPr/>
              <p:nvPr/>
            </p:nvSpPr>
            <p:spPr>
              <a:xfrm>
                <a:off x="7830315" y="3590504"/>
                <a:ext cx="608871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700" dirty="0"/>
                  <a:t>infrared </a:t>
                </a:r>
                <a:r>
                  <a:rPr lang="en-US" sz="700" dirty="0">
                    <a:sym typeface="Wingdings" panose="05000000000000000000" pitchFamily="2" charset="2"/>
                  </a:rPr>
                  <a:t></a:t>
                </a:r>
                <a:endParaRPr lang="en-US" sz="700" dirty="0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7BEED21-EF54-4068-B240-C0CFC72053B8}"/>
                  </a:ext>
                </a:extLst>
              </p:cNvPr>
              <p:cNvSpPr/>
              <p:nvPr/>
            </p:nvSpPr>
            <p:spPr>
              <a:xfrm>
                <a:off x="3379900" y="3333750"/>
                <a:ext cx="689630" cy="400050"/>
              </a:xfrm>
              <a:prstGeom prst="rect">
                <a:avLst/>
              </a:prstGeom>
              <a:solidFill>
                <a:srgbClr val="00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86A5ACB0-99BF-404D-84D1-B087228612C5}"/>
                  </a:ext>
                </a:extLst>
              </p:cNvPr>
              <p:cNvSpPr/>
              <p:nvPr/>
            </p:nvSpPr>
            <p:spPr>
              <a:xfrm>
                <a:off x="3376120" y="3587305"/>
                <a:ext cx="703655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ym typeface="Wingdings" panose="05000000000000000000" pitchFamily="2" charset="2"/>
                  </a:rPr>
                  <a:t> </a:t>
                </a:r>
                <a:r>
                  <a:rPr lang="en-US" sz="700" dirty="0"/>
                  <a:t>ultraviolet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46958AA-9CCE-48ED-8C0D-0ECB7A7E06D8}"/>
                  </a:ext>
                </a:extLst>
              </p:cNvPr>
              <p:cNvSpPr/>
              <p:nvPr/>
            </p:nvSpPr>
            <p:spPr>
              <a:xfrm>
                <a:off x="4223791" y="3587477"/>
                <a:ext cx="3279527" cy="1440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visible light</a:t>
                </a:r>
              </a:p>
            </p:txBody>
          </p:sp>
        </p:grpSp>
        <p:sp>
          <p:nvSpPr>
            <p:cNvPr id="27" name="Pfeil: nach oben 26">
              <a:extLst>
                <a:ext uri="{FF2B5EF4-FFF2-40B4-BE49-F238E27FC236}">
                  <a16:creationId xmlns:a16="http://schemas.microsoft.com/office/drawing/2014/main" id="{DE13FAB9-2DD1-45E9-B5B1-14DBC4F23C88}"/>
                </a:ext>
              </a:extLst>
            </p:cNvPr>
            <p:cNvSpPr/>
            <p:nvPr/>
          </p:nvSpPr>
          <p:spPr>
            <a:xfrm>
              <a:off x="7651374" y="4851350"/>
              <a:ext cx="160440" cy="28803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Pfeil: nach oben 27">
              <a:extLst>
                <a:ext uri="{FF2B5EF4-FFF2-40B4-BE49-F238E27FC236}">
                  <a16:creationId xmlns:a16="http://schemas.microsoft.com/office/drawing/2014/main" id="{F4C3891E-2A4E-49D7-9023-5A5B8B9A3462}"/>
                </a:ext>
              </a:extLst>
            </p:cNvPr>
            <p:cNvSpPr/>
            <p:nvPr/>
          </p:nvSpPr>
          <p:spPr>
            <a:xfrm>
              <a:off x="8575222" y="4340721"/>
              <a:ext cx="160440" cy="80498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feil: nach oben 28">
              <a:extLst>
                <a:ext uri="{FF2B5EF4-FFF2-40B4-BE49-F238E27FC236}">
                  <a16:creationId xmlns:a16="http://schemas.microsoft.com/office/drawing/2014/main" id="{D02F1051-9AF7-49C9-AFF0-5238B44D73BE}"/>
                </a:ext>
              </a:extLst>
            </p:cNvPr>
            <p:cNvSpPr/>
            <p:nvPr/>
          </p:nvSpPr>
          <p:spPr>
            <a:xfrm>
              <a:off x="9499070" y="4854467"/>
              <a:ext cx="160440" cy="28803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feil: nach oben 29">
              <a:extLst>
                <a:ext uri="{FF2B5EF4-FFF2-40B4-BE49-F238E27FC236}">
                  <a16:creationId xmlns:a16="http://schemas.microsoft.com/office/drawing/2014/main" id="{1FEE2835-9E10-4328-A080-C8EB463CA0C0}"/>
                </a:ext>
              </a:extLst>
            </p:cNvPr>
            <p:cNvSpPr/>
            <p:nvPr/>
          </p:nvSpPr>
          <p:spPr>
            <a:xfrm>
              <a:off x="10422918" y="3628261"/>
              <a:ext cx="160440" cy="151865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nhaltsplatzhalter 2">
              <a:extLst>
                <a:ext uri="{FF2B5EF4-FFF2-40B4-BE49-F238E27FC236}">
                  <a16:creationId xmlns:a16="http://schemas.microsoft.com/office/drawing/2014/main" id="{FF412E8D-CF5A-4EA8-8C56-05813DE642EE}"/>
                </a:ext>
              </a:extLst>
            </p:cNvPr>
            <p:cNvSpPr txBox="1">
              <a:spLocks/>
            </p:cNvSpPr>
            <p:nvPr/>
          </p:nvSpPr>
          <p:spPr>
            <a:xfrm>
              <a:off x="7492337" y="4705244"/>
              <a:ext cx="467454" cy="1724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800" i="1" dirty="0" err="1"/>
                <a:t>blue</a:t>
              </a:r>
              <a:endParaRPr lang="en-US" sz="800" i="1" dirty="0"/>
            </a:p>
          </p:txBody>
        </p:sp>
        <p:sp>
          <p:nvSpPr>
            <p:cNvPr id="36" name="Inhaltsplatzhalter 2">
              <a:extLst>
                <a:ext uri="{FF2B5EF4-FFF2-40B4-BE49-F238E27FC236}">
                  <a16:creationId xmlns:a16="http://schemas.microsoft.com/office/drawing/2014/main" id="{2DE6161E-78E3-45BF-8D63-82D6CE92EEF7}"/>
                </a:ext>
              </a:extLst>
            </p:cNvPr>
            <p:cNvSpPr txBox="1">
              <a:spLocks/>
            </p:cNvSpPr>
            <p:nvPr/>
          </p:nvSpPr>
          <p:spPr>
            <a:xfrm>
              <a:off x="8421715" y="4197963"/>
              <a:ext cx="467454" cy="1724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800" i="1" dirty="0" err="1"/>
                <a:t>green</a:t>
              </a:r>
              <a:endParaRPr lang="en-US" sz="800" i="1" dirty="0"/>
            </a:p>
          </p:txBody>
        </p:sp>
        <p:sp>
          <p:nvSpPr>
            <p:cNvPr id="37" name="Inhaltsplatzhalter 2">
              <a:extLst>
                <a:ext uri="{FF2B5EF4-FFF2-40B4-BE49-F238E27FC236}">
                  <a16:creationId xmlns:a16="http://schemas.microsoft.com/office/drawing/2014/main" id="{83530999-54E0-4A65-A654-17ACC6B03A32}"/>
                </a:ext>
              </a:extLst>
            </p:cNvPr>
            <p:cNvSpPr txBox="1">
              <a:spLocks/>
            </p:cNvSpPr>
            <p:nvPr/>
          </p:nvSpPr>
          <p:spPr>
            <a:xfrm>
              <a:off x="9345563" y="4692677"/>
              <a:ext cx="467454" cy="1724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800" i="1" dirty="0" err="1"/>
                <a:t>red</a:t>
              </a:r>
              <a:endParaRPr lang="en-US" sz="800" i="1" dirty="0"/>
            </a:p>
          </p:txBody>
        </p:sp>
        <p:sp>
          <p:nvSpPr>
            <p:cNvPr id="38" name="Inhaltsplatzhalter 2">
              <a:extLst>
                <a:ext uri="{FF2B5EF4-FFF2-40B4-BE49-F238E27FC236}">
                  <a16:creationId xmlns:a16="http://schemas.microsoft.com/office/drawing/2014/main" id="{4D41492F-6D0B-4549-B137-69CCF17FF2A2}"/>
                </a:ext>
              </a:extLst>
            </p:cNvPr>
            <p:cNvSpPr txBox="1">
              <a:spLocks/>
            </p:cNvSpPr>
            <p:nvPr/>
          </p:nvSpPr>
          <p:spPr>
            <a:xfrm>
              <a:off x="10110276" y="3450116"/>
              <a:ext cx="785724" cy="1724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800" i="1" dirty="0" err="1"/>
                <a:t>near-infrared</a:t>
              </a:r>
              <a:endParaRPr lang="en-US" sz="800" i="1" dirty="0"/>
            </a:p>
          </p:txBody>
        </p:sp>
        <p:sp>
          <p:nvSpPr>
            <p:cNvPr id="39" name="Pfeil: nach oben 38">
              <a:extLst>
                <a:ext uri="{FF2B5EF4-FFF2-40B4-BE49-F238E27FC236}">
                  <a16:creationId xmlns:a16="http://schemas.microsoft.com/office/drawing/2014/main" id="{9C7062D5-D60B-4195-92BC-E05D53FE6188}"/>
                </a:ext>
              </a:extLst>
            </p:cNvPr>
            <p:cNvSpPr/>
            <p:nvPr/>
          </p:nvSpPr>
          <p:spPr>
            <a:xfrm>
              <a:off x="11133626" y="2276872"/>
              <a:ext cx="168026" cy="2873847"/>
            </a:xfrm>
            <a:prstGeom prst="upArrow">
              <a:avLst>
                <a:gd name="adj1" fmla="val 19766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E874C388-0018-4F60-95CC-F18115281B0C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6240016" y="5150719"/>
              <a:ext cx="497762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Inhaltsplatzhalter 2">
              <a:extLst>
                <a:ext uri="{FF2B5EF4-FFF2-40B4-BE49-F238E27FC236}">
                  <a16:creationId xmlns:a16="http://schemas.microsoft.com/office/drawing/2014/main" id="{5839F421-D12A-4269-802F-F71CD03B0CA0}"/>
                </a:ext>
              </a:extLst>
            </p:cNvPr>
            <p:cNvSpPr txBox="1">
              <a:spLocks/>
            </p:cNvSpPr>
            <p:nvPr/>
          </p:nvSpPr>
          <p:spPr>
            <a:xfrm rot="18900000">
              <a:off x="10705870" y="1905749"/>
              <a:ext cx="855511" cy="349367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50" dirty="0" err="1"/>
                <a:t>vegetation</a:t>
              </a:r>
              <a:r>
                <a:rPr lang="de-DE" sz="1050" dirty="0"/>
                <a:t> </a:t>
              </a:r>
              <a:r>
                <a:rPr lang="de-DE" sz="1050" dirty="0" err="1"/>
                <a:t>reflectance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Vegetation Analysis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 (RVI)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C0D750-24F7-4532-91C0-2D447B61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3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pic>
        <p:nvPicPr>
          <p:cNvPr id="16" name="Grafik 15" descr="Ein Bild, das Baum, draußen, weiß enthält.&#10;&#10;Automatisch generierte Beschreibung">
            <a:extLst>
              <a:ext uri="{FF2B5EF4-FFF2-40B4-BE49-F238E27FC236}">
                <a16:creationId xmlns:a16="http://schemas.microsoft.com/office/drawing/2014/main" id="{C6EF74F8-E6AD-4EBD-A648-E2469D681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2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0A6B97-1966-4BB5-A3ED-96EED6E5F7EC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8F15A8D-4C8A-4EFE-8700-0DFEFCFAF9BC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2954323-A7FB-47D6-A016-0E67471F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4699201"/>
            <a:ext cx="3944276" cy="1466103"/>
          </a:xfrm>
        </p:spPr>
        <p:txBody>
          <a:bodyPr/>
          <a:lstStyle/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limit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678164-63A3-4EAC-A4DC-262FED8801F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D3A2B1D-1D39-4C20-B2B9-4AF1427C50AA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08E0EC9-3245-4276-850F-3618F616E2A5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5B92F69-951D-42D3-B430-6CA381E4115F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1BF9673-1616-44D6-9908-1C2620FFBBCF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 (NDVI)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259047-076D-4980-B634-E93EEF4D7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4220981"/>
            <a:ext cx="1620350" cy="1633417"/>
          </a:xfrm>
          <a:prstGeom prst="rect">
            <a:avLst/>
          </a:prstGeom>
        </p:spPr>
      </p:pic>
      <p:pic>
        <p:nvPicPr>
          <p:cNvPr id="11" name="Grafik 10" descr="Ein Bild, das draußen, Zaun enthält.&#10;&#10;Automatisch generierte Beschreibung">
            <a:extLst>
              <a:ext uri="{FF2B5EF4-FFF2-40B4-BE49-F238E27FC236}">
                <a16:creationId xmlns:a16="http://schemas.microsoft.com/office/drawing/2014/main" id="{1D76A8F0-9CFB-4B78-9E5B-01D762C7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88436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E176368-7C93-477E-A547-5FD617077C87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4A5CBED-E39A-4305-A9F1-7BAF639B8A91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C4CDD35-20D4-4414-A542-F04C5F502287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BAA1FBD-6E42-4752-9651-6A9AF0EC3A50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E10012-C720-40A0-BFA9-6B432BB50B64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87263-4E70-4DC1-9551-B5DE59326A74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0598487-ED5D-4C08-A129-A056BA643D7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B09A16-85CE-43E3-BA3B-654AD2204322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05956B-BE1A-4FCC-A198-E2113974C761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</p:spTree>
    <p:extLst>
      <p:ext uri="{BB962C8B-B14F-4D97-AF65-F5344CB8AC3E}">
        <p14:creationId xmlns:p14="http://schemas.microsoft.com/office/powerpoint/2010/main" val="18570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 (EVI)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45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𝐸𝑉𝐼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=2.5;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=6;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=7.5;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blipFill>
                <a:blip r:embed="rId5"/>
                <a:stretch>
                  <a:fillRect l="-973" r="-97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Baum, draußen enthält.&#10;&#10;Automatisch generierte Beschreibung">
            <a:extLst>
              <a:ext uri="{FF2B5EF4-FFF2-40B4-BE49-F238E27FC236}">
                <a16:creationId xmlns:a16="http://schemas.microsoft.com/office/drawing/2014/main" id="{24E8F2FA-8355-49B0-A8A5-7A1111D6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6"/>
            <a:ext cx="1633417" cy="1633417"/>
          </a:xfrm>
          <a:prstGeom prst="rect">
            <a:avLst/>
          </a:prstGeom>
        </p:spPr>
      </p:pic>
      <p:pic>
        <p:nvPicPr>
          <p:cNvPr id="15" name="Grafik 14" descr="Ein Bild, das draußen, schwarz enthält.&#10;&#10;Automatisch generierte Beschreibung">
            <a:extLst>
              <a:ext uri="{FF2B5EF4-FFF2-40B4-BE49-F238E27FC236}">
                <a16:creationId xmlns:a16="http://schemas.microsoft.com/office/drawing/2014/main" id="{0EBE21BE-AB4D-41CF-8F50-C57AD4B1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4220983"/>
            <a:ext cx="1620350" cy="16334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7DD9B53-03A9-4053-A0C6-D949668A327C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B7DC51FD-1D12-4C2D-A39D-7D150D8E7B95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4877807-3E94-4459-A932-6DD529F7CB29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23E2B7F5-B314-4B6C-8790-EFAE4F656022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3F8EF62-9053-4EAE-B726-DD1138D9A689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9A928B39-2265-4F86-A326-2AF5FDC58269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DE88E05-7857-42B6-9582-1E55AEA94B0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0AC5934-219F-4441-AD14-71F2B8B8AC40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40E083E6-A4B4-4476-BAB4-5955830B3332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</p:spTree>
    <p:extLst>
      <p:ext uri="{BB962C8B-B14F-4D97-AF65-F5344CB8AC3E}">
        <p14:creationId xmlns:p14="http://schemas.microsoft.com/office/powerpoint/2010/main" val="28188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 (SAVI)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blipFill>
                <a:blip r:embed="rId5"/>
                <a:stretch>
                  <a:fillRect l="-5941" r="-5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DF96AA12-D6FD-4127-B34B-C8649DD76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12" y="4220983"/>
            <a:ext cx="1620350" cy="1633417"/>
          </a:xfrm>
          <a:prstGeom prst="rect">
            <a:avLst/>
          </a:prstGeom>
        </p:spPr>
      </p:pic>
      <p:pic>
        <p:nvPicPr>
          <p:cNvPr id="15" name="Grafik 14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448B9A6-5242-4C34-B091-B91A2CC17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5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08A0B49-CAC2-4F40-9EC6-764A06E0C276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0FA41E0-3A84-4FDD-B1AA-5D06F30635E4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83F41ED-D0C3-4290-83E3-83257B703E5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D2CCEEFF-FA9F-4ACB-B202-F868A7EDCCEF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3BC829D-618F-4055-91C9-18D516115D0A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672271D1-0B0A-41CA-A81E-58CB42069051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335928-AD00-4E56-BE06-CFA3E278E20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5B705E9-DF9D-4BB2-9FA9-E16888A90E8A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3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 (MSAVI)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𝑀𝑆𝐴𝑉𝐼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𝑁𝐼𝑅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−8(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pic>
        <p:nvPicPr>
          <p:cNvPr id="12" name="Grafik 11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75C07A8-00B6-4C82-9DB1-A4391F404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98387"/>
            <a:ext cx="1627926" cy="16279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8B30F7-3FA4-4614-AC4C-17852ED2B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98" y="4216522"/>
            <a:ext cx="1614903" cy="162792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2BCB2CC-C952-4317-9860-08288312FAD1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097B918B-8083-4C11-9D9F-2AE1B3449282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40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19E0D84-F01F-44A6-928B-A98FF2BB319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D460F4B-92FC-41F5-9DE4-36EC502D07E1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80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A0BF9B7-8839-425A-819F-65F8BD833633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7A19E17A-847A-4213-9843-8B824C1F9168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8ECD6D6-15EA-4992-B3AF-3BD514883D5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4C64226-9996-4797-BAED-5509E23335CF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431848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Vegetation Analysis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  <a:p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232016"/>
            <a:ext cx="4712984" cy="119698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vegetation</a:t>
            </a:r>
            <a:r>
              <a:rPr lang="de-DE" dirty="0"/>
              <a:t>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yield</a:t>
            </a:r>
            <a:r>
              <a:rPr lang="de-DE" dirty="0"/>
              <a:t> </a:t>
            </a:r>
            <a:r>
              <a:rPr lang="de-DE" dirty="0" err="1"/>
              <a:t>contradictory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reliable predictions are virtually impossible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AAF818-E846-4717-9FF8-DB7EC82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8" y="3942222"/>
            <a:ext cx="1520536" cy="1520536"/>
          </a:xfrm>
          <a:prstGeom prst="rect">
            <a:avLst/>
          </a:prstGeom>
        </p:spPr>
      </p:pic>
      <p:pic>
        <p:nvPicPr>
          <p:cNvPr id="11" name="Grafik 10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7427E88B-CD15-47E7-B702-9683989C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10" y="3942222"/>
            <a:ext cx="1520536" cy="1520536"/>
          </a:xfrm>
          <a:prstGeom prst="rect">
            <a:avLst/>
          </a:prstGeom>
        </p:spPr>
      </p:pic>
      <p:pic>
        <p:nvPicPr>
          <p:cNvPr id="13" name="Grafik 1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5659FF8-C63A-4E10-A889-C1A23C82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2" y="3942222"/>
            <a:ext cx="1508372" cy="1520536"/>
          </a:xfrm>
          <a:prstGeom prst="rect">
            <a:avLst/>
          </a:prstGeom>
        </p:spPr>
      </p:pic>
      <p:pic>
        <p:nvPicPr>
          <p:cNvPr id="15" name="Grafik 14" descr="Ein Bild, das Regen enthält.&#10;&#10;Automatisch generierte Beschreibung">
            <a:extLst>
              <a:ext uri="{FF2B5EF4-FFF2-40B4-BE49-F238E27FC236}">
                <a16:creationId xmlns:a16="http://schemas.microsoft.com/office/drawing/2014/main" id="{64E42B1A-E47C-4099-96F1-83D6FA7E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0" y="3942222"/>
            <a:ext cx="1520536" cy="1520536"/>
          </a:xfrm>
          <a:prstGeom prst="rect">
            <a:avLst/>
          </a:prstGeom>
        </p:spPr>
      </p:pic>
      <p:pic>
        <p:nvPicPr>
          <p:cNvPr id="17" name="Grafik 16" descr="Ein Bild, das alt enthält.&#10;&#10;Automatisch generierte Beschreibung">
            <a:extLst>
              <a:ext uri="{FF2B5EF4-FFF2-40B4-BE49-F238E27FC236}">
                <a16:creationId xmlns:a16="http://schemas.microsoft.com/office/drawing/2014/main" id="{3EDC7C35-AE7F-4A87-BB64-49B857646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852" y="3942222"/>
            <a:ext cx="1520536" cy="152053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9FA8F23-E5D3-4C67-88B4-B4DD941DB7C8}"/>
              </a:ext>
            </a:extLst>
          </p:cNvPr>
          <p:cNvSpPr/>
          <p:nvPr/>
        </p:nvSpPr>
        <p:spPr>
          <a:xfrm>
            <a:off x="9904056" y="3942222"/>
            <a:ext cx="1520536" cy="1520536"/>
          </a:xfrm>
          <a:prstGeom prst="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rgbClr val="006666"/>
                </a:solidFill>
              </a:rPr>
              <a:t>?</a:t>
            </a:r>
            <a:endParaRPr lang="en-US" b="1" dirty="0">
              <a:solidFill>
                <a:srgbClr val="006666"/>
              </a:solidFill>
            </a:endParaRP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143F49FC-45B1-4E46-8A7C-0B162CD3423C}"/>
              </a:ext>
            </a:extLst>
          </p:cNvPr>
          <p:cNvSpPr txBox="1">
            <a:spLocks/>
          </p:cNvSpPr>
          <p:nvPr/>
        </p:nvSpPr>
        <p:spPr>
          <a:xfrm>
            <a:off x="1002404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269F05BA-4CC9-47B3-997D-1C1D04422788}"/>
              </a:ext>
            </a:extLst>
          </p:cNvPr>
          <p:cNvSpPr txBox="1">
            <a:spLocks/>
          </p:cNvSpPr>
          <p:nvPr/>
        </p:nvSpPr>
        <p:spPr>
          <a:xfrm>
            <a:off x="2807606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06F6F0D-8576-4188-8BD8-EDB4EF13F19F}"/>
              </a:ext>
            </a:extLst>
          </p:cNvPr>
          <p:cNvSpPr txBox="1">
            <a:spLocks/>
          </p:cNvSpPr>
          <p:nvPr/>
        </p:nvSpPr>
        <p:spPr>
          <a:xfrm>
            <a:off x="4612808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63776D7-A2DA-4080-AE07-861F6ACC6055}"/>
              </a:ext>
            </a:extLst>
          </p:cNvPr>
          <p:cNvSpPr txBox="1">
            <a:spLocks/>
          </p:cNvSpPr>
          <p:nvPr/>
        </p:nvSpPr>
        <p:spPr>
          <a:xfrm>
            <a:off x="6418010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F22D699-051E-43AA-9B21-3FAF09EF7123}"/>
              </a:ext>
            </a:extLst>
          </p:cNvPr>
          <p:cNvSpPr txBox="1">
            <a:spLocks/>
          </p:cNvSpPr>
          <p:nvPr/>
        </p:nvSpPr>
        <p:spPr>
          <a:xfrm>
            <a:off x="8223212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DD777E1-695E-416F-9011-88105B3355A5}"/>
              </a:ext>
            </a:extLst>
          </p:cNvPr>
          <p:cNvSpPr txBox="1">
            <a:spLocks/>
          </p:cNvSpPr>
          <p:nvPr/>
        </p:nvSpPr>
        <p:spPr>
          <a:xfrm>
            <a:off x="10028414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Vegetation Density </a:t>
            </a:r>
            <a:r>
              <a:rPr lang="de-DE" sz="1000" b="1" dirty="0" err="1"/>
              <a:t>Prediction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6456184" cy="220509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hardware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frequent </a:t>
            </a:r>
            <a:r>
              <a:rPr lang="de-DE" dirty="0" err="1"/>
              <a:t>changes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1289A-2759-40B0-A69A-F2198237416A}"/>
              </a:ext>
            </a:extLst>
          </p:cNvPr>
          <p:cNvSpPr txBox="1"/>
          <p:nvPr/>
        </p:nvSpPr>
        <p:spPr>
          <a:xfrm>
            <a:off x="3719736" y="483199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Recommendation</a:t>
            </a:r>
            <a:endParaRPr lang="de-DE" b="1" dirty="0"/>
          </a:p>
          <a:p>
            <a:pPr lvl="1"/>
            <a:r>
              <a:rPr lang="en-US" dirty="0"/>
              <a:t>With the present results, vegetation indices cannot be used in a reliable way. Further research on this topic is required. </a:t>
            </a:r>
          </a:p>
        </p:txBody>
      </p:sp>
    </p:spTree>
    <p:extLst>
      <p:ext uri="{BB962C8B-B14F-4D97-AF65-F5344CB8AC3E}">
        <p14:creationId xmlns:p14="http://schemas.microsoft.com/office/powerpoint/2010/main" val="37797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FCN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omitting</a:t>
            </a:r>
            <a:r>
              <a:rPr lang="de-DE" dirty="0"/>
              <a:t>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,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-resolution </a:t>
            </a:r>
            <a:r>
              <a:rPr lang="de-DE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2061</TotalTime>
  <Words>1832</Words>
  <Application>Microsoft Office PowerPoint</Application>
  <PresentationFormat>Breitbild</PresentationFormat>
  <Paragraphs>669</Paragraphs>
  <Slides>51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9" baseType="lpstr">
      <vt:lpstr>Symbol</vt:lpstr>
      <vt:lpstr>Arial</vt:lpstr>
      <vt:lpstr>Lucida Console</vt:lpstr>
      <vt:lpstr>Calibri</vt:lpstr>
      <vt:lpstr>Frutiger LT Com 45 Light</vt:lpstr>
      <vt:lpstr>Wingdings</vt:lpstr>
      <vt:lpstr>Cambria Math</vt:lpstr>
      <vt:lpstr>MI</vt:lpstr>
      <vt:lpstr>Master Thesis</vt:lpstr>
      <vt:lpstr>Content</vt:lpstr>
      <vt:lpstr>Research Question</vt:lpstr>
      <vt:lpstr>Image Segmentation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Inaccuracies in the Labels</vt:lpstr>
      <vt:lpstr>Class Imbalance</vt:lpstr>
      <vt:lpstr>Class Imbalance – Addressing the Issues</vt:lpstr>
      <vt:lpstr>Final Datasets</vt:lpstr>
      <vt:lpstr>Image Segmentation</vt:lpstr>
      <vt:lpstr>Implementation and Hardware Specifications</vt:lpstr>
      <vt:lpstr>U-Net Metrics</vt:lpstr>
      <vt:lpstr>U-Net Predictions with Mean IoU</vt:lpstr>
      <vt:lpstr>FC-DenseNet Metrics</vt:lpstr>
      <vt:lpstr>FC-DenseNet Predictions with Mean IoU</vt:lpstr>
      <vt:lpstr>W-Net Metrics</vt:lpstr>
      <vt:lpstr>W-Net Class and Restoration Predictions</vt:lpstr>
      <vt:lpstr>W-Net Class and Restoration Predictions</vt:lpstr>
      <vt:lpstr>Image Segmentation</vt:lpstr>
      <vt:lpstr>Discussion   –   U-Net vs. FC-DenseNet</vt:lpstr>
      <vt:lpstr>Discussion</vt:lpstr>
      <vt:lpstr>Vegetation Analysis</vt:lpstr>
      <vt:lpstr>Spectral Vegetation Indices</vt:lpstr>
      <vt:lpstr>Vegetation Analysis</vt:lpstr>
      <vt:lpstr>Ratio Vegetation Index (RVI)</vt:lpstr>
      <vt:lpstr>Normalized Difference Vegetation Index (NDVI)</vt:lpstr>
      <vt:lpstr>Enhanced Vegetation Index (EVI)</vt:lpstr>
      <vt:lpstr>Soil-Adjusted Vegetation Index (SAVI)</vt:lpstr>
      <vt:lpstr>Modified Soil-Adjusted Vegetation Index (MSAVI)</vt:lpstr>
      <vt:lpstr>Vegetation Analysis</vt:lpstr>
      <vt:lpstr>Discussion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237</cp:revision>
  <dcterms:created xsi:type="dcterms:W3CDTF">2017-05-29T05:49:40Z</dcterms:created>
  <dcterms:modified xsi:type="dcterms:W3CDTF">2020-12-13T16:43:01Z</dcterms:modified>
</cp:coreProperties>
</file>